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3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0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D1C24D-7818-4A82-A2AD-2EE62D8CC8E8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0C5068-1FD4-43F5-AE25-7FB05676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8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mart-course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tudopedia.su/5_31297_professionalnie-probi-kak-forma-podgotovki-uchashchihsya-k-viboru-professii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82158" y="317321"/>
            <a:ext cx="9755187" cy="31121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Предпрофильная</a:t>
            </a:r>
            <a:r>
              <a:rPr lang="ru-RU" dirty="0" smtClean="0"/>
              <a:t> подготовка? </a:t>
            </a:r>
            <a:br>
              <a:rPr lang="ru-RU" dirty="0" smtClean="0"/>
            </a:br>
            <a:r>
              <a:rPr lang="ru-RU" dirty="0" smtClean="0"/>
              <a:t>Зачем? Когда? Как?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в помощь коллегам Устянина З.Ю., методист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7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59637"/>
            <a:ext cx="11390244" cy="1389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профессиональной ориентации: 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270" y="1570383"/>
            <a:ext cx="11549270" cy="403528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35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3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индивидуальное</a:t>
            </a:r>
            <a:r>
              <a:rPr lang="ru-RU" sz="3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групповое, массовое, непосредственное (лекция, беседа), опосредованное (средствами массовой информации); </a:t>
            </a:r>
          </a:p>
          <a:p>
            <a:pPr>
              <a:spcBef>
                <a:spcPts val="0"/>
              </a:spcBef>
            </a:pPr>
            <a:r>
              <a:rPr lang="ru-RU" sz="3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3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медицинское </a:t>
            </a:r>
            <a:r>
              <a:rPr lang="ru-RU" sz="35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3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3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</a:t>
            </a:r>
            <a:r>
              <a:rPr lang="ru-RU" sz="3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психофизиологическая, медицинская </a:t>
            </a:r>
            <a:r>
              <a:rPr lang="ru-RU" sz="35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3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3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35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методы</a:t>
            </a:r>
            <a:r>
              <a:rPr lang="ru-RU" sz="3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6" y="39758"/>
            <a:ext cx="11628783" cy="16986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РОССИЙСКОЙ ФЕДЕРАЦИИ ПРИКАЗ от 18 июля 2002 года N 2783 </a:t>
            </a:r>
            <a:b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 Концепции профильного обучения на старшей ступени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756" y="1738375"/>
            <a:ext cx="11628783" cy="3907051"/>
          </a:xfrm>
        </p:spPr>
        <p:txBody>
          <a:bodyPr>
            <a:normAutofit/>
          </a:bodyPr>
          <a:lstStyle/>
          <a:p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старшей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 общеобразовательной школы предусматривается </a:t>
            </a:r>
            <a:r>
              <a:rPr lang="ru-RU" sz="24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задача создания системы специализированной подготовки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(профильного обучения) в старших классах общеобразовательной школы, ориентированной на индивидуализацию обучения и социализацию обучающихся, в том числе с учетом реальных потребностей рынка труда &lt;...&gt;, отработки гибкой системы профилей и </a:t>
            </a:r>
            <a:r>
              <a:rPr lang="ru-RU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кооперации старшей ступени школы с учреждениями начального, среднего и высшего профессионального образования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7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728174" cy="1888435"/>
          </a:xfrm>
        </p:spPr>
        <p:txBody>
          <a:bodyPr>
            <a:noAutofit/>
          </a:bodyPr>
          <a:lstStyle/>
          <a:p>
            <a:pPr algn="ctr"/>
            <a:r>
              <a:rPr lang="ru-RU" sz="24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 направлено на реализацию </a:t>
            </a:r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личностно-ориентированного </a:t>
            </a:r>
            <a:r>
              <a:rPr lang="ru-RU" sz="24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процесса. </a:t>
            </a:r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существенно расширяются возможности выстраивания учеником индивидуальной образовательной траектории</a:t>
            </a:r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4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профильному обучению преследует следующие основные 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063396"/>
            <a:ext cx="11728174" cy="35422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765226"/>
            <a:ext cx="117281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отдельных предметов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полного общего образования;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существенной дифференциации содержания обучения старшеклассников с широкими и гибкими возможностями построения школьниками индивидуальных образовательных программ;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установлению равного доступа к полноценному образованию разным категориям обучающихся в соответствии с их способностями, индивидуальными склонностями и потребностями;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социализации учащихся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обеспечить преемственность между общим и профессиональным образованием, более эффективно подготовить выпускников школы к освоению программ высшего профессионального образования.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9026"/>
            <a:ext cx="11728174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 курсы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посещения курсы по выбору учащихся, входящие в состав профиля обучения на старшей ступени школы. Элективные курсы реализуются за счет школьного компонента учебного плана и выполняют </a:t>
            </a:r>
            <a:r>
              <a:rPr lang="ru-RU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функции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 из них могут </a:t>
            </a: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«поддерживать» 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основных профильных предметов на заданном профильным стандартом уровне. Например, элективный курс </a:t>
            </a: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 статистика» 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изучение профильного предмета экономики. Другие элективные курсы служат для </a:t>
            </a:r>
            <a:r>
              <a:rPr lang="ru-RU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внутрипрофильной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специализации обучения и для построения индивидуальных образовательных траекторий. Например, курсы </a:t>
            </a: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«Информационный бизнес», «Основы менеджмента» 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- в социально-гуманитарном профиле; курсы </a:t>
            </a: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«Химические технологии», «Экология» 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- в естественно-научном профиле. Количество элективных курсов, предлагаемых в составе профиля, должно быть избыточно по сравнению с числом курсов, которые обязан выбрать учащийся. По элективным курсам единый государственный экзамен не проводится</a:t>
            </a: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примерное соотношение объемов базовых общеобразовательных, профильных общеобразовательных предметов и элективных курсов определяется пропорцией </a:t>
            </a:r>
            <a:r>
              <a:rPr lang="ru-RU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50:30:20.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0" y="39758"/>
            <a:ext cx="11370365" cy="12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профильной школы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31846"/>
            <a:ext cx="11728174" cy="42340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личностную ориентацию образовательного процесса (проектирование индивидуальных образовательных траекторий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ориентацию образовательного процесса с введением интерактивных, </a:t>
            </a:r>
            <a:r>
              <a:rPr lang="ru-RU" sz="2800" b="1" cap="small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компонентов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(освоение проектно-исследовательских и коммуникативных методов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  <a:endParaRPr lang="ru-RU" sz="2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самоопределения старшеклассников и 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способностей и компетентностей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продолжения образования в соответствующей сфере профессионального образования.</a:t>
            </a:r>
            <a:endParaRPr lang="ru-RU" sz="2800" cap="small" dirty="0"/>
          </a:p>
        </p:txBody>
      </p:sp>
    </p:spTree>
    <p:extLst>
      <p:ext uri="{BB962C8B-B14F-4D97-AF65-F5344CB8AC3E}">
        <p14:creationId xmlns:p14="http://schemas.microsoft.com/office/powerpoint/2010/main" val="42273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9270"/>
            <a:ext cx="11714671" cy="54068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подчеркивается, что правильный выбор профессии и нацеленная на это профориентация важны не только с позиции определения жизненных планов человека, но и с точки зрения развития общества в целом. </a:t>
            </a:r>
            <a:endParaRPr lang="ru-RU" sz="3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</a:t>
            </a:r>
            <a:r>
              <a:rPr lang="ru-RU" sz="3200" b="1" cap="small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осуществляют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и консультации.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9148" y="59634"/>
            <a:ext cx="11549269" cy="55659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профильного обучения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состоит в том, чтобы снизить учебную нагрузку и дать учащимся старшего школьного возраста возможность изучать то, что им действительно интересно и необходимо, в рамках образовательного учреждения</a:t>
            </a: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</a:t>
            </a:r>
            <a:r>
              <a:rPr lang="ru-RU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трех блоков учебных курсов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общефедеральный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обязательными предметами, </a:t>
            </a:r>
            <a:endParaRPr lang="ru-RU" sz="3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детальным изучением приоритетных </a:t>
            </a: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элективный </a:t>
            </a:r>
            <a:r>
              <a:rPr lang="ru-RU" sz="3200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узкие предметы по интересам. </a:t>
            </a:r>
          </a:p>
        </p:txBody>
      </p:sp>
    </p:spTree>
    <p:extLst>
      <p:ext uri="{BB962C8B-B14F-4D97-AF65-F5344CB8AC3E}">
        <p14:creationId xmlns:p14="http://schemas.microsoft.com/office/powerpoint/2010/main" val="31950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2" y="68235"/>
            <a:ext cx="10394707" cy="11581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способностей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300945"/>
            <a:ext cx="5357070" cy="679994"/>
          </a:xfrm>
        </p:spPr>
        <p:txBody>
          <a:bodyPr/>
          <a:lstStyle/>
          <a:p>
            <a:pPr algn="ctr"/>
            <a: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Методики, позволяющие определить личностные особенности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0" y="2055509"/>
            <a:ext cx="5724937" cy="353028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опросники </a:t>
            </a:r>
            <a:r>
              <a:rPr lang="ru-RU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Кеттелла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(CPQ) и (16-PF),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Шмишека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(EPI),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Стреляу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личностной тревожности,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Басса-Дарки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ТМД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 мотиваций достижений).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06079" y="1300944"/>
            <a:ext cx="5602217" cy="985055"/>
          </a:xfrm>
        </p:spPr>
        <p:txBody>
          <a:bodyPr/>
          <a:lstStyle/>
          <a:p>
            <a:pPr algn="ctr"/>
            <a: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Методики, позволяющие определить уровень развития познавательных процессов и </a:t>
            </a:r>
            <a:r>
              <a:rPr lang="ru-RU" sz="2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endParaRPr lang="ru-RU" sz="22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5724938" y="2360568"/>
            <a:ext cx="5983357" cy="3225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структуры интеллекта </a:t>
            </a:r>
            <a:r>
              <a:rPr lang="ru-RU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Амтхауэра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социального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</a:t>
            </a:r>
            <a:r>
              <a:rPr lang="ru-RU" sz="24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«Внимание», «Память», «Ягуар»,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(математические, технические, языковые способности</a:t>
            </a: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ШТУР</a:t>
            </a: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(Школьный тест умственного развития)</a:t>
            </a:r>
          </a:p>
        </p:txBody>
      </p:sp>
    </p:spTree>
    <p:extLst>
      <p:ext uri="{BB962C8B-B14F-4D97-AF65-F5344CB8AC3E}">
        <p14:creationId xmlns:p14="http://schemas.microsoft.com/office/powerpoint/2010/main" val="97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648661" cy="10535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5740" y="1053549"/>
            <a:ext cx="10734259" cy="4711147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http://smart-course.ru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профессий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и тестирования при МГУ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«Гуманитарные технологии»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Effecton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МАПП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ПСИ-ФАКТОР.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Психотестодром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636" y="39758"/>
            <a:ext cx="11646409" cy="5565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учащихся </a:t>
            </a: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комплексная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подготовка учащихся к осознанному и ответственному выбору профилирующего направления собственной деятельности в старшей </a:t>
            </a: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3200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введения </a:t>
            </a:r>
            <a:r>
              <a:rPr lang="ru-RU" sz="3200" cap="small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3200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</a:t>
            </a: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образовательного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пространства, способствующего </a:t>
            </a:r>
            <a:r>
              <a:rPr lang="ru-RU" sz="3200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 учащегося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девятого класса, через организацию курсов по выбору, информационную работу и профильную ориентацию. </a:t>
            </a:r>
            <a:endParaRPr lang="ru-RU" sz="3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0" y="2"/>
            <a:ext cx="11645659" cy="7850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внедрения профессиональной ориентации федерального уровня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29" y="785011"/>
            <a:ext cx="11818186" cy="565892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долгосрочного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период до 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17.11.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№1662-р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положения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психологической поддержке населения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/Постановление министерства труда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социального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РФ от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27.09.1996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обучения на старшей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 общего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/Приказ Министерства образования РФ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18.07.2002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2783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плана-графика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введению профильного обучения на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ступени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и плана-графика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образования в условиях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профильного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/Приказ министерства образования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26.06.2003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№2757/;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основной школы в рамках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 по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введению профильного обучения учащихся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на 2003-2004 учебный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/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РФ от 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20.08.2003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03-51- 157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ин/13-03/;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федерального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государственных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стандартов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основного общего и среднего (полного)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/Приказ министерства образования РФ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05.03.2004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1089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образований,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эксперименте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введению профильного обучения учащихся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учреждениях, реализующих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среднего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(полного) общего образования /Приказ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26.10.2004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101/;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9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668539" cy="56255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400" b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постоянное психологическое сопровождение обучающихся 8х - 9х классов с целью </a:t>
            </a:r>
            <a:r>
              <a:rPr lang="ru-RU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способности делать выбор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 обучения в старшей школе. </a:t>
            </a:r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направлении проводятся следующие </a:t>
            </a:r>
            <a:r>
              <a:rPr lang="ru-RU" sz="24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анкетирование обучающихся с целью изучения образовательного запроса учеников с учетом мнения их родителей; изучения целей, мотивов предстоящего выбора, интересов и склонностей обучающихся;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психологическая диагностика, целью которой было: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проанализировать личностно-психологические особенности, склонности и интересы детей;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желания со способностями, интересами и возможностями;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индивидуальные консультации по методике выбора профиля обучения;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элективный курс «Основы выбора профессии и профессионального самоопределения».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1648661" cy="5764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Темы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элективных курсов: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9026" y="576470"/>
            <a:ext cx="11489635" cy="50490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«Как научиться красиво и убедительно говорить»;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«Практическая стилистика»;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Трудные случаи синтаксиса»;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«Уравнения и неравенства с параметрами»;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«Тригонометрия в системе»;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«Физика в задачах»;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«</a:t>
            </a:r>
            <a:r>
              <a:rPr lang="ru-RU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Алгоритмика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программирование»;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«Теория права»;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«Трудные и дискуссионные вопросы истории»;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«Основы экономических знаний»;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«Трудные вопросы в курсе биологии»;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«Химия в задачах и ответах»;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	«Бизнес и торговля»;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	«Туризм, гостиничное и ресторанное обслуживание</a:t>
            </a: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др..</a:t>
            </a:r>
            <a:endParaRPr lang="ru-RU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514" y="39757"/>
            <a:ext cx="11549270" cy="55460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выбора обучающимся основного среднего образования индивидуальной образовательной 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педагогической, психологической, информационной и организационной 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lang="ru-RU" sz="2800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основной школы, содействующей их профильному 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завершению основного общего образования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2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8661" y="0"/>
            <a:ext cx="11469756" cy="6182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</a:t>
            </a: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система педагогической, психолого-педагогической, информационной и организационной деятельности, содействующая самоопределению учащихся старших классов основной школы относительно избираемых ими профилирующих направлений будущего обучения и широкой сферы последующей профессиональной деятельности (в том числе в отношении выбора профиля и конкретного места обучения на старшей ступени школы или иных путей продолжения образования). </a:t>
            </a:r>
            <a:r>
              <a:rPr lang="ru-RU" sz="2800" b="1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для рациональной и успешной реализации системы профильного обучения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школе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8783"/>
            <a:ext cx="11783683" cy="53472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Элективный Курс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считаться зачтённым (или оценен высоким баллом), </a:t>
            </a: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  <a:endParaRPr lang="ru-RU" sz="32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 не менее 80% занятий по этому курсу;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какую-либо зачётную работу: проектную, исследовательскую, подготовил реферат.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</a:t>
            </a:r>
            <a:r>
              <a:rPr lang="ru-RU" sz="3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подготовке </a:t>
            </a: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</a:t>
            </a:r>
            <a:r>
              <a:rPr lang="ru-R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работать сетевая модель, то  определенный элективный курс могут посещать учащиеся как школы, в которой реализуется этот курс, так и обучающиеся из других школ</a:t>
            </a:r>
            <a:r>
              <a:rPr lang="ru-RU" sz="3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может быть вынесен и в другой тип ОУ – ОУДОД!!!</a:t>
            </a:r>
            <a:endParaRPr lang="ru-RU" sz="3200" b="1" cap="sm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756" y="39757"/>
            <a:ext cx="11688417" cy="592972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завершающем этапе реализуются </a:t>
            </a:r>
            <a:r>
              <a:rPr lang="ru-RU" sz="3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выбора профиля</a:t>
            </a:r>
            <a:r>
              <a:rPr lang="ru-RU" sz="3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прогнозирующие соответствие личностной заинтересованности школьника, соотносятся аргументы «за и против» совершаемого профиля</a:t>
            </a:r>
            <a:r>
              <a:rPr lang="ru-RU" sz="3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Примерными критериями готовности учащихся 9-го класса к выбору профиля обучения в старшей школе могут выступать</a:t>
            </a:r>
            <a:r>
              <a:rPr lang="ru-RU" sz="3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3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выраженность </a:t>
            </a:r>
            <a:r>
              <a:rPr lang="ru-RU" sz="3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ценностных ориентации, связанных с профилем обучения и соответствующими ему направлениями </a:t>
            </a:r>
            <a:r>
              <a:rPr lang="ru-RU" sz="3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послешкольного</a:t>
            </a:r>
            <a:r>
              <a:rPr lang="ru-RU" sz="3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образоваия</a:t>
            </a:r>
            <a:r>
              <a:rPr lang="ru-RU" sz="3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3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представленность </a:t>
            </a:r>
            <a:r>
              <a:rPr lang="ru-RU" sz="3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выраженных целей профильного обучения</a:t>
            </a:r>
            <a:r>
              <a:rPr lang="ru-RU" sz="3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3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3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подготовленность в отношении значимости профильного обучения для дальнейшего продолжения образования, жизненного, социального и профессионального самоопределения</a:t>
            </a:r>
            <a:r>
              <a:rPr lang="ru-RU" sz="3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3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приложения усилий по освоению образовательного материала, освоению компетенций, востребованных в профильном обучении.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5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708296" cy="60212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выполняется по пяти сферам профессиональной деятельности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(предметам труда):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человек;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техника;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природа;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знаковая система;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художественный образ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бы, чтобы каждый учащийся попробовал себя по всем пяти предметам труда, что поможет ему приобрести практический опыт (например, в области дизайна, медицины, педагогики, банковского дела, цветоводства, кулинарии и др.).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чтобы результатом пробы был завершенный продукт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заполненные банковские платежи, школьный урок, собранная электрическая цепь, проект жилого дома, очерк журналиста и др.).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634" y="19878"/>
            <a:ext cx="11748051" cy="55857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 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реальная краткосрочная работа по профессии, в том числе и в должности руководителя. </a:t>
            </a:r>
            <a:r>
              <a:rPr lang="ru-RU" sz="27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7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ощутить 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в качестве специалиста. </a:t>
            </a:r>
            <a:endParaRPr lang="ru-RU" sz="27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предусматривает </a:t>
            </a:r>
            <a:r>
              <a:rPr lang="ru-RU" sz="2700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аспекта 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технологический, ситуативный и функциональный. </a:t>
            </a:r>
            <a:endParaRPr lang="ru-RU" sz="27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такого опыта школьник либо подтверждает своё желание получить выбранную профессию, или же понимает, что необходимо пересмотреть свой первоначальный выбор.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Познакомиться с профессией, функциональными обязанностями специалиста, условиями работы.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Такая форма работы даёт максимальное представление о профессии.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7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 1 </a:t>
            </a:r>
            <a:r>
              <a:rPr lang="ru-RU" sz="27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до 12 часов.</a:t>
            </a:r>
            <a:endParaRPr lang="ru-RU" sz="27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8783" y="39756"/>
            <a:ext cx="11469756" cy="56454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профессиональной пробы включает объяснительную записку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указываются цели, основные задачи, решаемые в ходе выполнения различных этапов пробы; содержание; критерии оценок результатов выполнения практических заданий пробы</a:t>
            </a: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проб 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последовательное прохож­дение </a:t>
            </a:r>
            <a: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трёх этапов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Справочно-информационный, который направлен на составление экономических, технологических, медицинских и психологических характеристик профес­сиональной деятельности, проведение эк­скурсий на предприятия.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Диагностический, на котором предлагаются задания для самодиагнос­тики способностей и склонностей, заня­тий по развитию профессионально важ­ных качеств, необходимых для выполне­ния деятельности в различных сферах профессий;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Практический, позволяющий непосредственно попробовать себя в выб­ранной деятельности</a:t>
            </a: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cap="smal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studopedia.su/5_31297_professionalnie-probi-kak-forma-podgotovki-uchashchihsya-k-viboru-professii.html</a:t>
            </a: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757" y="39756"/>
            <a:ext cx="11708296" cy="56056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вы­полнение пробы 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12 часов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времени.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в качества объекта профессиональных проб школьников, следует руководствоваться следующими требованиями: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отрасли,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выраженных специфических особенностей сферы труда;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учащимися комплекса проб;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в регионе;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здоровья; </a:t>
            </a:r>
            <a:endParaRPr lang="ru-RU" sz="28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выполнения проб различной степени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33574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" y="17256"/>
            <a:ext cx="11619781" cy="5779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уровня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26218"/>
            <a:ext cx="11800936" cy="542601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в образовательном учреждении, положение о кабинете профориентации,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обязанности ответственного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в образовательном учреждении,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должностная инструкция профконсультанта,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организации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учащихся основной школы;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курсах по выбору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учащихся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психолого-педагогическом сопровождении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портфолио — индивидуальной накопительной оценке учащихся.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участии в эксперименте по организации профильного обучения учащихся на ступени среднего (полного) общего образования;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(дополнения) к уставу школы в связи с переходом на профильное обучение;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профильном обучении учащихся на старшей ступени среднего (полного) общего образования (об индивидуальной образовательной траектории учащегося);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учебного плана образовательного учреждения (индивидуальных учебных планов учащихся) на учебный год;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проведении диагностики образовательного запроса учащихся при выборе индивидуальной образовательной траектории; программы профильных предметов и элективных курсов;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внесении изменений в функциональные обязанности работников, ответственных за профильное обучение (заместителя директора по учебной работе, классного руководителя, педагога-психолога);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договора, регулирующие участие школы в сетевом сотрудничестве: с другими общеобразовательными школами, с учреждениями начального, среднего и высшего профессионального образования, с учреждениями дополнительного образования, с другими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 и т.д.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0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819"/>
            <a:ext cx="11680166" cy="187661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Нам надо изучать нормативную базу и предлагать школам элективные курсы и </a:t>
            </a:r>
            <a:r>
              <a:rPr lang="ru-RU" sz="4000" dirty="0" smtClean="0">
                <a:solidFill>
                  <a:srgbClr val="C00000"/>
                </a:solidFill>
              </a:rPr>
              <a:t>площадку для профессиональных </a:t>
            </a:r>
            <a:r>
              <a:rPr lang="ru-RU" sz="4000" dirty="0" smtClean="0">
                <a:solidFill>
                  <a:srgbClr val="C00000"/>
                </a:solidFill>
              </a:rPr>
              <a:t>проб!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79" y="1717960"/>
            <a:ext cx="3856921" cy="3856921"/>
          </a:xfrm>
        </p:spPr>
      </p:pic>
    </p:spTree>
    <p:extLst>
      <p:ext uri="{BB962C8B-B14F-4D97-AF65-F5344CB8AC3E}">
        <p14:creationId xmlns:p14="http://schemas.microsoft.com/office/powerpoint/2010/main" val="13364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35" y="21570"/>
            <a:ext cx="10396882" cy="9359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97148"/>
            <a:ext cx="11671540" cy="47272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система социально-психологических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и методов, способствующих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социально-профессиональному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 личности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формирования ее способностей, ценностных ориентаций и самосознания, повышению ее конкурентоспособности на рынке труда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условиям реализации собственной профессиональной карьеры.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путем оптимизации психологического состояния человека как следствие полного разрешения или снижения актуальности психологических проблем, препятствующих трудовой, профессиональной,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самореализации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из этапов жизни отдельного человека, малых групп, коллективов, формальных и неформальных объединений людей.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85013"/>
            <a:ext cx="11688792" cy="48480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и психологической поддержки населения в Российской Федерации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органов, организаций и учреждений, деятельность которых направлена на развитие образования, воспитания, профессиональной ориентации, занятости, здравоохранения и социально - психологической защиты граждан.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субъекты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системы тесно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с другом и в пределах своих компетенций исполняют функции в области профессиональной ориентации и психологической поддержки населения.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системы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 государственной политики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области и направлена на организацию психолого-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профессиональных интересов, потребностей, возможностей и состояния здоровья человека,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требований рынка труда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складывающихся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880" y="2"/>
            <a:ext cx="11645659" cy="7850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государственной системы профессиональной ориентации и психологической поддержки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5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074"/>
            <a:ext cx="11697419" cy="20315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учреждения в процессе реализации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программ воспитания, направленных на раннее профессиональное ориентирование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2063396"/>
            <a:ext cx="11697419" cy="35437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психолого-социальную ориентацию детей;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учебные занятия по изучению мира труда;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 ходе игровой деятельности трудовые навыки;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интересы детей с учетом особенностей их возраста и состояния здоровья.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4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" y="59635"/>
            <a:ext cx="11569147" cy="12774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традиция образования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37095"/>
            <a:ext cx="11748052" cy="44339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профориентация, выбор профессии или ориентация на профессию (лат.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род занятий и фр.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установка) — система мер, направленных на оказание помощи молодёжи в выборе профессии, для выявления 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 человека к определённому роду деятельности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профессии нашли широкое применение специальные тесты, которые зачастую проводятся в старших классах системы среднего образования. свои тесты проводят центры трудоустройства.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4" y="59637"/>
            <a:ext cx="11668539" cy="834887"/>
          </a:xfrm>
        </p:spPr>
        <p:txBody>
          <a:bodyPr>
            <a:noAutofit/>
          </a:bodyPr>
          <a:lstStyle/>
          <a:p>
            <a:pPr algn="ctr"/>
            <a:r>
              <a:rPr lang="ru-RU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sm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4000" b="1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включает </a:t>
            </a:r>
            <a:r>
              <a:rPr lang="ru-RU" sz="4000" b="1" cap="sm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13182"/>
            <a:ext cx="11827565" cy="455212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2800" b="1" cap="sm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800" b="1" cap="sm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обеспечение молодёжи информацией о мире профессий, учебных заведениях, возможностях профессиональной карьеры;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2800" b="1" cap="sm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воспитание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у молодёжи трудолюбия, работоспособности, профессиональной ответственности, способностей и склонностей;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2800" b="1" cap="sm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консультирование 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выбора профессии, трудоустройства, возможностей получения профессиональной подготовки;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2800" b="1" cap="sm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личности</a:t>
            </a:r>
            <a:r>
              <a:rPr lang="ru-R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поддержку профессиональной карьеры, включая смену профессии и профессиональную переподготовку.</a:t>
            </a:r>
          </a:p>
          <a:p>
            <a:endParaRPr lang="ru-RU" cap="small" dirty="0"/>
          </a:p>
        </p:txBody>
      </p:sp>
    </p:spTree>
    <p:extLst>
      <p:ext uri="{BB962C8B-B14F-4D97-AF65-F5344CB8AC3E}">
        <p14:creationId xmlns:p14="http://schemas.microsoft.com/office/powerpoint/2010/main" val="14705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78" y="39758"/>
            <a:ext cx="11867322" cy="1431233"/>
          </a:xfrm>
        </p:spPr>
        <p:txBody>
          <a:bodyPr>
            <a:noAutofit/>
          </a:bodyPr>
          <a:lstStyle/>
          <a:p>
            <a:pPr algn="ctr"/>
            <a:r>
              <a:rPr lang="ru-RU" sz="3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27 сентября 1996 г. № 1 </a:t>
            </a:r>
            <a:r>
              <a:rPr lang="ru-RU" sz="28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положения о профессиональной ориентации и психологической поддержке населения в Российской </a:t>
            </a:r>
            <a:r>
              <a:rPr lang="ru-RU" sz="28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9148" y="1470992"/>
            <a:ext cx="11529391" cy="40750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 осуществляется в целях: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 в сфере свободного выбора профессии, формы занятости и путей самореализации личности в условиях рыночных отношений; </a:t>
            </a:r>
            <a:endParaRPr lang="ru-RU" sz="2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между профессиональными интересами человека, его психофизиологическими особенностями и возможностями рынка труда; </a:t>
            </a:r>
            <a:endParaRPr lang="ru-RU" sz="22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прогнозирования 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успешности в какой-либо сфере трудовой деятельности</a:t>
            </a: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</a:t>
            </a:r>
            <a:r>
              <a:rPr lang="ru-RU" sz="2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непрерывному росту профессионализма личности как важнейшего условия ее удовлетворенности трудом и собственным социальным статусом, реализации индивидуального потенциала, формирования здорового образа жизни и достойного благосостояния.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22100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237</TotalTime>
  <Words>2081</Words>
  <Application>Microsoft Office PowerPoint</Application>
  <PresentationFormat>Широкоэкранный</PresentationFormat>
  <Paragraphs>184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Impact</vt:lpstr>
      <vt:lpstr>Times New Roman</vt:lpstr>
      <vt:lpstr>Главное мероприятие</vt:lpstr>
      <vt:lpstr>Предпрофильная подготовка?  Зачем? Когда? Как?</vt:lpstr>
      <vt:lpstr>Нормативно-правовая база внедрения профессиональной ориентации федерального уровня</vt:lpstr>
      <vt:lpstr>Нормативно-правовая база локального уровня</vt:lpstr>
      <vt:lpstr>Психологическая поддержка</vt:lpstr>
      <vt:lpstr>Понятие государственной системы профессиональной ориентации и психологической поддержки населения</vt:lpstr>
      <vt:lpstr>Дошкольные учреждения в процессе реализации современных программ воспитания, направленных на раннее профессиональное ориентирование</vt:lpstr>
      <vt:lpstr>Профессиональная ориентация  как традиция образования</vt:lpstr>
      <vt:lpstr> Профессиональная ориентация включает : </vt:lpstr>
      <vt:lpstr> Постановление Минтруда России от 27 сентября 1996 г. № 1 «Об утверждении положения о профессиональной ориентации и психологической поддержке населения в Российской Федерации» </vt:lpstr>
      <vt:lpstr> Основные методы профессиональной ориентации:  </vt:lpstr>
      <vt:lpstr>МИНИСТЕРСТВО ОБРАЗОВАНИЯ РОССИЙСКОЙ ФЕДЕРАЦИИ ПРИКАЗ от 18 июля 2002 года N 2783  Об утверждении Концепции профильного обучения на старшей ступени общего образования</vt:lpstr>
      <vt:lpstr>Профильное обучение направлено на реализацию  личностно-ориентированного учебного процесса. При этом существенно расширяются возможности выстраивания учеником индивидуальной образовательной траектории.  Переход к профильному обучению преследует следующие основные цели:</vt:lpstr>
      <vt:lpstr>Презентация PowerPoint</vt:lpstr>
      <vt:lpstr>Учитель профильной школы должен обеспечивать:</vt:lpstr>
      <vt:lpstr>Презентация PowerPoint</vt:lpstr>
      <vt:lpstr>Презентация PowerPoint</vt:lpstr>
      <vt:lpstr>выявление профессиональных способностей</vt:lpstr>
      <vt:lpstr> Популярные Интернет-ресурсы  по ПРОФОРИЕНТАЦИИ </vt:lpstr>
      <vt:lpstr>Презентация PowerPoint</vt:lpstr>
      <vt:lpstr>Презентация PowerPoint</vt:lpstr>
      <vt:lpstr> Примерные Темы элективных курсов: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Нам надо изучать нормативную базу и предлагать школам элективные курсы и площадку для профессиональных проб!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Предпрофильная подготовка?  Зачем? Когда? Как?</dc:title>
  <dc:creator>Злата</dc:creator>
  <cp:lastModifiedBy>Злата</cp:lastModifiedBy>
  <cp:revision>31</cp:revision>
  <dcterms:created xsi:type="dcterms:W3CDTF">2016-12-18T13:47:34Z</dcterms:created>
  <dcterms:modified xsi:type="dcterms:W3CDTF">2016-12-25T05:17:11Z</dcterms:modified>
</cp:coreProperties>
</file>